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256" r:id="rId2"/>
    <p:sldId id="257" r:id="rId3"/>
    <p:sldId id="262" r:id="rId4"/>
    <p:sldId id="268" r:id="rId5"/>
    <p:sldId id="276" r:id="rId6"/>
    <p:sldId id="258" r:id="rId7"/>
    <p:sldId id="275" r:id="rId8"/>
    <p:sldId id="259" r:id="rId9"/>
    <p:sldId id="269" r:id="rId10"/>
    <p:sldId id="272" r:id="rId11"/>
    <p:sldId id="265" r:id="rId12"/>
    <p:sldId id="271" r:id="rId13"/>
    <p:sldId id="270" r:id="rId14"/>
    <p:sldId id="273" r:id="rId15"/>
    <p:sldId id="27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481" autoAdjust="0"/>
  </p:normalViewPr>
  <p:slideViewPr>
    <p:cSldViewPr>
      <p:cViewPr varScale="1">
        <p:scale>
          <a:sx n="97" d="100"/>
          <a:sy n="97" d="100"/>
        </p:scale>
        <p:origin x="-20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8F9F129-D1A9-4F85-B9CA-67FC375D3BDD}" type="datetimeFigureOut">
              <a:rPr lang="en-US" smtClean="0"/>
              <a:t>2/25/2016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9C128C1-18A1-436F-9BFD-9C44F94EF0D3}" type="slidenum">
              <a:rPr lang="en-US" smtClean="0"/>
              <a:t>‹#›</a:t>
            </a:fld>
            <a:endParaRPr lang="en-US"/>
          </a:p>
        </p:txBody>
      </p:sp>
    </p:spTree>
    <p:extLst>
      <p:ext uri="{BB962C8B-B14F-4D97-AF65-F5344CB8AC3E}">
        <p14:creationId xmlns:p14="http://schemas.microsoft.com/office/powerpoint/2010/main" val="3169300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FC1DF00-71A5-44F0-B0BF-F005F0485140}" type="datetimeFigureOut">
              <a:rPr lang="en-US" smtClean="0"/>
              <a:t>2/25/2016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962E77F-306A-4DF3-970A-16BAA1DFBA1A}" type="slidenum">
              <a:rPr lang="en-US" smtClean="0"/>
              <a:t>‹#›</a:t>
            </a:fld>
            <a:endParaRPr lang="en-US" dirty="0"/>
          </a:p>
        </p:txBody>
      </p:sp>
    </p:spTree>
    <p:extLst>
      <p:ext uri="{BB962C8B-B14F-4D97-AF65-F5344CB8AC3E}">
        <p14:creationId xmlns:p14="http://schemas.microsoft.com/office/powerpoint/2010/main" val="3307774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are we having this discussion?  Cincinnati</a:t>
            </a:r>
            <a:r>
              <a:rPr lang="en-US" baseline="0" dirty="0" smtClean="0"/>
              <a:t> Children’s Hospital Medical Center (CCHMC) provides care to adult patients and we need to begin to talk about the legal rights of patients age 18 years old and beyond.  To protect the patients and the Medical staff, legally it is vital to determine who is responsible for signing forms, consenting for procedures, clinic visits, etc. – We need to identify “Who the Guardian is”</a:t>
            </a:r>
            <a:endParaRPr lang="en-US" dirty="0"/>
          </a:p>
        </p:txBody>
      </p:sp>
      <p:sp>
        <p:nvSpPr>
          <p:cNvPr id="4" name="Slide Number Placeholder 3"/>
          <p:cNvSpPr>
            <a:spLocks noGrp="1"/>
          </p:cNvSpPr>
          <p:nvPr>
            <p:ph type="sldNum" sz="quarter" idx="10"/>
          </p:nvPr>
        </p:nvSpPr>
        <p:spPr/>
        <p:txBody>
          <a:bodyPr/>
          <a:lstStyle/>
          <a:p>
            <a:fld id="{7962E77F-306A-4DF3-970A-16BAA1DFBA1A}" type="slidenum">
              <a:rPr lang="en-US" smtClean="0"/>
              <a:t>1</a:t>
            </a:fld>
            <a:endParaRPr lang="en-US" dirty="0"/>
          </a:p>
        </p:txBody>
      </p:sp>
    </p:spTree>
    <p:extLst>
      <p:ext uri="{BB962C8B-B14F-4D97-AF65-F5344CB8AC3E}">
        <p14:creationId xmlns:p14="http://schemas.microsoft.com/office/powerpoint/2010/main" val="3541154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Report abuse, neglect or exploitation to Probate Court and Adult</a:t>
            </a:r>
            <a:r>
              <a:rPr lang="en-US" baseline="0" dirty="0" smtClean="0"/>
              <a:t> Protective Services (APS) when appropriate.  If patient is receiving services from Developmental Disability Services (DDS) guardian should report concerns to the Major Unusual Investigations (MUI) Unit.  If no DDS involvement, report should be made to the local police and courts</a:t>
            </a:r>
            <a:r>
              <a:rPr lang="en-US" baseline="0" dirty="0" smtClean="0"/>
              <a:t>.</a:t>
            </a:r>
          </a:p>
          <a:p>
            <a:endParaRPr lang="en-US" baseline="0" dirty="0" smtClean="0"/>
          </a:p>
          <a:p>
            <a:r>
              <a:rPr lang="en-US" baseline="0" dirty="0" smtClean="0"/>
              <a:t>Residency Requirements:  </a:t>
            </a:r>
          </a:p>
          <a:p>
            <a:r>
              <a:rPr lang="en-US" baseline="0" dirty="0" smtClean="0"/>
              <a:t>Guardian should ideally live within the same county as the Ward, and reside in the same state.  This is requested as it would allow the guardian to carry out his or her duties as guardian; some courts can allow a person to be appointed as a co-guardian (who lives out of state, such as a retired parent who has moved to Atlanta).</a:t>
            </a:r>
          </a:p>
          <a:p>
            <a:endParaRPr lang="en-US" baseline="0" dirty="0" smtClean="0"/>
          </a:p>
          <a:p>
            <a:r>
              <a:rPr lang="en-US" baseline="0" dirty="0" smtClean="0"/>
              <a:t>OCR Sections 2019.21 © and 2111.12</a:t>
            </a:r>
          </a:p>
          <a:p>
            <a:r>
              <a:rPr lang="en-US" baseline="0" dirty="0" smtClean="0"/>
              <a:t>Ohio law respects the rights of parents to choose guardians for their children who are unable to take care of themselves, no matter where the guardian resides.</a:t>
            </a:r>
          </a:p>
          <a:p>
            <a:endParaRPr lang="en-US" baseline="0" dirty="0" smtClean="0"/>
          </a:p>
          <a:p>
            <a:r>
              <a:rPr lang="en-US" baseline="0" dirty="0" smtClean="0"/>
              <a:t>OCR Sections 1337.09 (D) 2111.121 – In 208 Ohio law was amended to allow a parent to nominate a person to serve as guardian of their adult son or daughter, who is incompetent, even if that potential guardian lives out-of-state.  This nomination can be written and submitted to the courts.  The courts will make the final appointment of guardianship.</a:t>
            </a:r>
            <a:endParaRPr lang="en-US" dirty="0"/>
          </a:p>
        </p:txBody>
      </p:sp>
      <p:sp>
        <p:nvSpPr>
          <p:cNvPr id="4" name="Slide Number Placeholder 3"/>
          <p:cNvSpPr>
            <a:spLocks noGrp="1"/>
          </p:cNvSpPr>
          <p:nvPr>
            <p:ph type="sldNum" sz="quarter" idx="10"/>
          </p:nvPr>
        </p:nvSpPr>
        <p:spPr/>
        <p:txBody>
          <a:bodyPr/>
          <a:lstStyle/>
          <a:p>
            <a:fld id="{7962E77F-306A-4DF3-970A-16BAA1DFBA1A}" type="slidenum">
              <a:rPr lang="en-US" smtClean="0"/>
              <a:t>10</a:t>
            </a:fld>
            <a:endParaRPr lang="en-US" dirty="0"/>
          </a:p>
        </p:txBody>
      </p:sp>
    </p:spTree>
    <p:extLst>
      <p:ext uri="{BB962C8B-B14F-4D97-AF65-F5344CB8AC3E}">
        <p14:creationId xmlns:p14="http://schemas.microsoft.com/office/powerpoint/2010/main" val="1231427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Except as set forth below, every Guardian shall annually complete a three (3) hour Guardian Continuing Education Course provided by the Supreme Court of Ohio, or with prior approval of that Court, another entity. The continuing education requirement shall not apply to Guardians of a Minor or Guardians of the Person Only of an Adult related to the Ward by  (a blood relationship) or (kinship by marriage). </a:t>
            </a:r>
          </a:p>
          <a:p>
            <a:endParaRPr lang="en-US" dirty="0"/>
          </a:p>
          <a:p>
            <a:r>
              <a:rPr lang="en-US" dirty="0"/>
              <a:t>If a guardian fails to comply with the guardian continuing education requirement, the guardian shall not be eligible for further appointment until the requirement is met. The guardian also may be subject to sanctions including, but not limited to imposition of a fine, denial of compensation, and/or removal. </a:t>
            </a:r>
          </a:p>
          <a:p>
            <a:endParaRPr lang="en-US" dirty="0"/>
          </a:p>
          <a:p>
            <a:r>
              <a:rPr lang="en-US" dirty="0"/>
              <a:t>By December 31 of the first calendar year after completing the guardian fundamentals course, or its waiver by Court order, the guardian is responsible for providing to this Court documentation demonstrating compliance with this guardian continuing education requirement, including the title, date, location and provider of the education, or a certificate of completion containing such information.</a:t>
            </a:r>
          </a:p>
          <a:p>
            <a:endParaRPr lang="en-US" dirty="0"/>
          </a:p>
          <a:p>
            <a:r>
              <a:rPr lang="en-US" dirty="0"/>
              <a:t>A guardian appointed by this Court shall inform the Court as to any change of address for either the guardian or the ward. This notification must be made within ten (10) days of the address change. The Notice of Change of Address form may be used for that purpose, but is not required. If the ward’s residence is changed the reason for the change should be indicated. Failure to notify the Court, under this rule, may result in the guardian being removed and/or the guardian’s compensation being reduced or denied. </a:t>
            </a:r>
          </a:p>
        </p:txBody>
      </p:sp>
      <p:sp>
        <p:nvSpPr>
          <p:cNvPr id="4" name="Slide Number Placeholder 3"/>
          <p:cNvSpPr>
            <a:spLocks noGrp="1"/>
          </p:cNvSpPr>
          <p:nvPr>
            <p:ph type="sldNum" sz="quarter" idx="10"/>
          </p:nvPr>
        </p:nvSpPr>
        <p:spPr/>
        <p:txBody>
          <a:bodyPr/>
          <a:lstStyle/>
          <a:p>
            <a:fld id="{7962E77F-306A-4DF3-970A-16BAA1DFBA1A}" type="slidenum">
              <a:rPr lang="en-US" smtClean="0"/>
              <a:t>11</a:t>
            </a:fld>
            <a:endParaRPr lang="en-US" dirty="0"/>
          </a:p>
        </p:txBody>
      </p:sp>
    </p:spTree>
    <p:extLst>
      <p:ext uri="{BB962C8B-B14F-4D97-AF65-F5344CB8AC3E}">
        <p14:creationId xmlns:p14="http://schemas.microsoft.com/office/powerpoint/2010/main" val="1140812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62E77F-306A-4DF3-970A-16BAA1DFBA1A}" type="slidenum">
              <a:rPr lang="en-US" smtClean="0"/>
              <a:t>12</a:t>
            </a:fld>
            <a:endParaRPr lang="en-US" dirty="0"/>
          </a:p>
        </p:txBody>
      </p:sp>
    </p:spTree>
    <p:extLst>
      <p:ext uri="{BB962C8B-B14F-4D97-AF65-F5344CB8AC3E}">
        <p14:creationId xmlns:p14="http://schemas.microsoft.com/office/powerpoint/2010/main" val="582613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62E77F-306A-4DF3-970A-16BAA1DFBA1A}" type="slidenum">
              <a:rPr lang="en-US" smtClean="0"/>
              <a:t>13</a:t>
            </a:fld>
            <a:endParaRPr lang="en-US" dirty="0"/>
          </a:p>
        </p:txBody>
      </p:sp>
    </p:spTree>
    <p:extLst>
      <p:ext uri="{BB962C8B-B14F-4D97-AF65-F5344CB8AC3E}">
        <p14:creationId xmlns:p14="http://schemas.microsoft.com/office/powerpoint/2010/main" val="3056714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62E77F-306A-4DF3-970A-16BAA1DFBA1A}" type="slidenum">
              <a:rPr lang="en-US" smtClean="0"/>
              <a:t>14</a:t>
            </a:fld>
            <a:endParaRPr lang="en-US" dirty="0"/>
          </a:p>
        </p:txBody>
      </p:sp>
    </p:spTree>
    <p:extLst>
      <p:ext uri="{BB962C8B-B14F-4D97-AF65-F5344CB8AC3E}">
        <p14:creationId xmlns:p14="http://schemas.microsoft.com/office/powerpoint/2010/main" val="3773372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Ohio law, family members are given</a:t>
            </a:r>
            <a:r>
              <a:rPr lang="en-US" baseline="0" dirty="0" smtClean="0"/>
              <a:t> preference, however anyone can request to become another’s guardian. </a:t>
            </a:r>
            <a:r>
              <a:rPr lang="en-US" dirty="0" smtClean="0">
                <a:effectLst/>
              </a:rPr>
              <a:t>This is an involuntary proceeding, and must be supported by a “statement of expert evaluation,” usually completed by a physician. If the court finds a person to be incompetent, the court can appoint a guardian for that person even if he or she does not want one. A so-called “voluntary guardianship” for an adult who is physically incapacitated, but otherwise competent, is more properly known as a conservatorship. Once appointed, a guardian must answer to the court for providing proper care and management of the ward’s affairs in the ward’s best interests. Parents are the natural guardians of their minor children and, so long as the parents are living, competent and providing for the minor children’s needs, parents do not typically need to seek guardianship of their own children.</a:t>
            </a:r>
            <a:br>
              <a:rPr lang="en-US" dirty="0" smtClean="0">
                <a:effectLst/>
              </a:rPr>
            </a:br>
            <a:r>
              <a:rPr lang="en-US" dirty="0" smtClean="0">
                <a:effectLst/>
              </a:rPr>
              <a:t/>
            </a:r>
            <a:br>
              <a:rPr lang="en-US" dirty="0" smtClean="0">
                <a:effectLst/>
              </a:rPr>
            </a:br>
            <a:endParaRPr lang="en-US" dirty="0"/>
          </a:p>
        </p:txBody>
      </p:sp>
      <p:sp>
        <p:nvSpPr>
          <p:cNvPr id="4" name="Slide Number Placeholder 3"/>
          <p:cNvSpPr>
            <a:spLocks noGrp="1"/>
          </p:cNvSpPr>
          <p:nvPr>
            <p:ph type="sldNum" sz="quarter" idx="10"/>
          </p:nvPr>
        </p:nvSpPr>
        <p:spPr/>
        <p:txBody>
          <a:bodyPr/>
          <a:lstStyle/>
          <a:p>
            <a:fld id="{7962E77F-306A-4DF3-970A-16BAA1DFBA1A}" type="slidenum">
              <a:rPr lang="en-US" smtClean="0"/>
              <a:t>2</a:t>
            </a:fld>
            <a:endParaRPr lang="en-US" dirty="0"/>
          </a:p>
        </p:txBody>
      </p:sp>
    </p:spTree>
    <p:extLst>
      <p:ext uri="{BB962C8B-B14F-4D97-AF65-F5344CB8AC3E}">
        <p14:creationId xmlns:p14="http://schemas.microsoft.com/office/powerpoint/2010/main" val="338725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Guardianship of Person:  </a:t>
            </a:r>
            <a:endParaRPr lang="en-US" b="0" dirty="0" smtClean="0"/>
          </a:p>
          <a:p>
            <a:r>
              <a:rPr lang="en-US" dirty="0" smtClean="0"/>
              <a:t>Allows</a:t>
            </a:r>
            <a:r>
              <a:rPr lang="en-US" baseline="0" dirty="0" smtClean="0"/>
              <a:t> the Guardian/Caregiver to provide all decisions regarding the patient’s personal daily care, living arrangements, food, clothing, education, medical care and needs, and recreation/leisure activities.  This type of guardianship allows the guardian to  speak on behalf of the Ward.</a:t>
            </a:r>
          </a:p>
          <a:p>
            <a:endParaRPr lang="en-US" baseline="0" dirty="0" smtClean="0"/>
          </a:p>
          <a:p>
            <a:pPr marL="232943" indent="-232943">
              <a:buAutoNum type="arabicPeriod" startAt="2"/>
            </a:pPr>
            <a:r>
              <a:rPr lang="en-US" b="1" baseline="0" dirty="0" smtClean="0"/>
              <a:t>Guardianship of Estate :</a:t>
            </a:r>
          </a:p>
          <a:p>
            <a:pPr marL="0" indent="0">
              <a:buNone/>
            </a:pPr>
            <a:r>
              <a:rPr lang="en-US" baseline="0" dirty="0" smtClean="0"/>
              <a:t>Allows the Guardian/Caregiver to provide all financial decisions on the Ward’s behalf.  This type of guardianship should only be obtained if the Ward has property, a Special Needs Trust Fund, Assets, etc.</a:t>
            </a:r>
          </a:p>
          <a:p>
            <a:pPr marL="232943" indent="-232943">
              <a:buAutoNum type="arabicPeriod" startAt="2"/>
            </a:pPr>
            <a:endParaRPr lang="en-US" b="1" baseline="0" dirty="0" smtClean="0"/>
          </a:p>
          <a:p>
            <a:r>
              <a:rPr lang="en-US" b="1" dirty="0" smtClean="0">
                <a:effectLst/>
              </a:rPr>
              <a:t>Guardian’s responsibility:</a:t>
            </a:r>
            <a:r>
              <a:rPr lang="en-US" b="1" baseline="0" dirty="0" smtClean="0">
                <a:effectLst/>
              </a:rPr>
              <a:t>  </a:t>
            </a:r>
          </a:p>
          <a:p>
            <a:r>
              <a:rPr lang="en-US" dirty="0" smtClean="0">
                <a:effectLst/>
              </a:rPr>
              <a:t>Pay all debts owed by the ward;</a:t>
            </a:r>
          </a:p>
          <a:p>
            <a:r>
              <a:rPr lang="en-US" dirty="0" smtClean="0">
                <a:effectLst/>
              </a:rPr>
              <a:t>Collect all money owed to the ward;</a:t>
            </a:r>
          </a:p>
          <a:p>
            <a:r>
              <a:rPr lang="en-US" dirty="0" smtClean="0">
                <a:effectLst/>
              </a:rPr>
              <a:t>Settle and adjust any assets received by the ward from the executor or administrator of an estate; </a:t>
            </a:r>
          </a:p>
          <a:p>
            <a:r>
              <a:rPr lang="en-US" dirty="0" smtClean="0">
                <a:effectLst/>
              </a:rPr>
              <a:t>Deposit all funds of the ward into an account in the name of the guardian as fiduciary;</a:t>
            </a:r>
          </a:p>
          <a:p>
            <a:r>
              <a:rPr lang="en-US" dirty="0" smtClean="0">
                <a:effectLst/>
              </a:rPr>
              <a:t>Invest any of the ward’s funds not needed for current obligations according to legal guidelines;      </a:t>
            </a:r>
          </a:p>
          <a:p>
            <a:r>
              <a:rPr lang="en-US" dirty="0" smtClean="0">
                <a:effectLst/>
              </a:rPr>
              <a:t>File with the court an official inventory of the ward’s assets and, on a regular basis, file accounts of how those assets are being used; </a:t>
            </a:r>
          </a:p>
          <a:p>
            <a:r>
              <a:rPr lang="en-US" dirty="0" smtClean="0">
                <a:effectLst/>
              </a:rPr>
              <a:t>Sell assets for the ward as necessary; and</a:t>
            </a:r>
          </a:p>
          <a:p>
            <a:r>
              <a:rPr lang="en-US" dirty="0" smtClean="0">
                <a:effectLst/>
              </a:rPr>
              <a:t>File or defend lawsuits on behalf of the ward if necessary to protect his or her interests.</a:t>
            </a:r>
          </a:p>
          <a:p>
            <a:pPr marL="232943" indent="-232943">
              <a:buAutoNum type="arabicPeriod" startAt="2"/>
            </a:pPr>
            <a:endParaRPr lang="en-US" baseline="0" dirty="0" smtClean="0"/>
          </a:p>
          <a:p>
            <a:endParaRPr lang="en-US" baseline="0" dirty="0" smtClean="0"/>
          </a:p>
          <a:p>
            <a:pPr marL="232943" indent="-232943">
              <a:buAutoNum type="arabicPeriod" startAt="2"/>
            </a:pPr>
            <a:r>
              <a:rPr lang="en-US" b="1" baseline="0" dirty="0" smtClean="0"/>
              <a:t>Guardianship of Person and Estate :</a:t>
            </a:r>
          </a:p>
          <a:p>
            <a:pPr marL="0" indent="0">
              <a:buNone/>
            </a:pPr>
            <a:r>
              <a:rPr lang="en-US" baseline="0" dirty="0" smtClean="0"/>
              <a:t>Allows the Guardian/Caregiver to make all decisions for the Ward and combines the authority of both guardianship of person and estate.  Guardians can make financial and personal decisions on behalf of the Ward</a:t>
            </a:r>
            <a:endParaRPr lang="en-US" dirty="0"/>
          </a:p>
        </p:txBody>
      </p:sp>
      <p:sp>
        <p:nvSpPr>
          <p:cNvPr id="4" name="Slide Number Placeholder 3"/>
          <p:cNvSpPr>
            <a:spLocks noGrp="1"/>
          </p:cNvSpPr>
          <p:nvPr>
            <p:ph type="sldNum" sz="quarter" idx="10"/>
          </p:nvPr>
        </p:nvSpPr>
        <p:spPr/>
        <p:txBody>
          <a:bodyPr/>
          <a:lstStyle/>
          <a:p>
            <a:fld id="{7962E77F-306A-4DF3-970A-16BAA1DFBA1A}" type="slidenum">
              <a:rPr lang="en-US" smtClean="0"/>
              <a:t>3</a:t>
            </a:fld>
            <a:endParaRPr lang="en-US" dirty="0"/>
          </a:p>
        </p:txBody>
      </p:sp>
    </p:spTree>
    <p:extLst>
      <p:ext uri="{BB962C8B-B14F-4D97-AF65-F5344CB8AC3E}">
        <p14:creationId xmlns:p14="http://schemas.microsoft.com/office/powerpoint/2010/main" val="585323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Emergency</a:t>
            </a:r>
            <a:r>
              <a:rPr lang="en-US" b="1" baseline="0" dirty="0" smtClean="0"/>
              <a:t> Guardianship – </a:t>
            </a:r>
            <a:r>
              <a:rPr lang="en-US" baseline="0" dirty="0" smtClean="0"/>
              <a:t>Can be issued without providing (prior) notice to the ward and without a formal hearing.  This type of guardianship is necessary.  The initial appointment may last for a maximum of 72 hours IE:  used in cases of medical emergencies, surgeries, etc.  The ward and other interested parties must be notified.  A hearing will be held at which time the court can extend the emergency guardianship for a period of time, not to exceed an additional 30 days.</a:t>
            </a:r>
          </a:p>
          <a:p>
            <a:endParaRPr lang="en-US" baseline="0" dirty="0" smtClean="0"/>
          </a:p>
          <a:p>
            <a:r>
              <a:rPr lang="en-US" b="1" baseline="0" dirty="0" smtClean="0"/>
              <a:t>Interim Guardianship – </a:t>
            </a:r>
            <a:r>
              <a:rPr lang="en-US" baseline="0" dirty="0" smtClean="0"/>
              <a:t>This type of guardianship allows the guardian to resume care responsibilities/duties of the Ward, when the original guardian has been removed or resigns from his or her duties.  Interim Guardianship occurs when the welfare of the Ward is in question and action needs to be immediate.</a:t>
            </a:r>
          </a:p>
          <a:p>
            <a:endParaRPr lang="en-US" baseline="0" dirty="0" smtClean="0"/>
          </a:p>
          <a:p>
            <a:r>
              <a:rPr lang="en-US" b="1" dirty="0" smtClean="0"/>
              <a:t>Co-Guardianship</a:t>
            </a:r>
            <a:r>
              <a:rPr lang="en-US" b="1" baseline="0" dirty="0" smtClean="0"/>
              <a:t> – </a:t>
            </a:r>
            <a:r>
              <a:rPr lang="en-US" baseline="0" dirty="0" smtClean="0"/>
              <a:t>the appointment of two guardians to work collectively regarding decisions related to patient’s care, well being and finances.</a:t>
            </a:r>
          </a:p>
          <a:p>
            <a:endParaRPr lang="en-US" baseline="0" dirty="0" smtClean="0"/>
          </a:p>
          <a:p>
            <a:r>
              <a:rPr lang="en-US" b="1" baseline="0" dirty="0" smtClean="0"/>
              <a:t>Limited verses Non-limited – Limited – </a:t>
            </a:r>
            <a:r>
              <a:rPr lang="en-US" baseline="0" dirty="0" smtClean="0"/>
              <a:t>(The lease restrictive form of guardianship) For a specific amount of time and only over a portion of the ward’s life, where she is both incompetent and has need.  Allows the caregiver to make decisions regarding medical purposes and procedures, residential placement, approving of behavioral plan and psychotropic medications. </a:t>
            </a:r>
            <a:r>
              <a:rPr lang="en-US" dirty="0" smtClean="0">
                <a:effectLst/>
              </a:rPr>
              <a:t>A limited guardian is a guardian whose powers the probate court is specifically limited to a particular purpose and/or for a definite time. If the court appoints a limited guardian for a ward, the ward retains all rights in all areas not covered by the Order of Limited Guardianship.</a:t>
            </a:r>
          </a:p>
          <a:p>
            <a:r>
              <a:rPr lang="en-US" dirty="0" smtClean="0">
                <a:effectLst/>
              </a:rPr>
              <a:t/>
            </a:r>
            <a:br>
              <a:rPr lang="en-US" dirty="0" smtClean="0">
                <a:effectLst/>
              </a:rPr>
            </a:br>
            <a:r>
              <a:rPr lang="en-US" b="1" baseline="0" dirty="0" smtClean="0"/>
              <a:t>A Ward will retain all rights in all areas not covered by the court’s order.</a:t>
            </a:r>
          </a:p>
          <a:p>
            <a:r>
              <a:rPr lang="en-US" b="1" baseline="0" dirty="0" smtClean="0"/>
              <a:t>Non – limited:  </a:t>
            </a:r>
            <a:r>
              <a:rPr lang="en-US" b="0" baseline="0" dirty="0" smtClean="0"/>
              <a:t>Indefinite guardianship</a:t>
            </a:r>
            <a:endParaRPr lang="en-US" b="1" baseline="0" dirty="0" smtClean="0"/>
          </a:p>
          <a:p>
            <a:endParaRPr lang="en-US" b="1" dirty="0"/>
          </a:p>
        </p:txBody>
      </p:sp>
      <p:sp>
        <p:nvSpPr>
          <p:cNvPr id="4" name="Slide Number Placeholder 3"/>
          <p:cNvSpPr>
            <a:spLocks noGrp="1"/>
          </p:cNvSpPr>
          <p:nvPr>
            <p:ph type="sldNum" sz="quarter" idx="10"/>
          </p:nvPr>
        </p:nvSpPr>
        <p:spPr/>
        <p:txBody>
          <a:bodyPr/>
          <a:lstStyle/>
          <a:p>
            <a:fld id="{7962E77F-306A-4DF3-970A-16BAA1DFBA1A}" type="slidenum">
              <a:rPr lang="en-US" smtClean="0"/>
              <a:t>4</a:t>
            </a:fld>
            <a:endParaRPr lang="en-US" dirty="0"/>
          </a:p>
        </p:txBody>
      </p:sp>
    </p:spTree>
    <p:extLst>
      <p:ext uri="{BB962C8B-B14F-4D97-AF65-F5344CB8AC3E}">
        <p14:creationId xmlns:p14="http://schemas.microsoft.com/office/powerpoint/2010/main" val="1792024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62E77F-306A-4DF3-970A-16BAA1DFBA1A}" type="slidenum">
              <a:rPr lang="en-US" smtClean="0"/>
              <a:t>5</a:t>
            </a:fld>
            <a:endParaRPr lang="en-US" dirty="0"/>
          </a:p>
        </p:txBody>
      </p:sp>
    </p:spTree>
    <p:extLst>
      <p:ext uri="{BB962C8B-B14F-4D97-AF65-F5344CB8AC3E}">
        <p14:creationId xmlns:p14="http://schemas.microsoft.com/office/powerpoint/2010/main" val="1956137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Decision</a:t>
            </a:r>
            <a:r>
              <a:rPr lang="en-US" baseline="0" dirty="0" smtClean="0"/>
              <a:t> Making Capacity – Is the patient competent to make informed decisions?  Can they understand the ability to choice one option over another?</a:t>
            </a:r>
            <a:endParaRPr lang="en-US" dirty="0"/>
          </a:p>
        </p:txBody>
      </p:sp>
      <p:sp>
        <p:nvSpPr>
          <p:cNvPr id="4" name="Slide Number Placeholder 3"/>
          <p:cNvSpPr>
            <a:spLocks noGrp="1"/>
          </p:cNvSpPr>
          <p:nvPr>
            <p:ph type="sldNum" sz="quarter" idx="10"/>
          </p:nvPr>
        </p:nvSpPr>
        <p:spPr/>
        <p:txBody>
          <a:bodyPr/>
          <a:lstStyle/>
          <a:p>
            <a:fld id="{7962E77F-306A-4DF3-970A-16BAA1DFBA1A}" type="slidenum">
              <a:rPr lang="en-US" smtClean="0"/>
              <a:t>6</a:t>
            </a:fld>
            <a:endParaRPr lang="en-US" dirty="0"/>
          </a:p>
        </p:txBody>
      </p:sp>
    </p:spTree>
    <p:extLst>
      <p:ext uri="{BB962C8B-B14F-4D97-AF65-F5344CB8AC3E}">
        <p14:creationId xmlns:p14="http://schemas.microsoft.com/office/powerpoint/2010/main" val="3407690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Parents may</a:t>
            </a:r>
            <a:r>
              <a:rPr lang="en-US" baseline="0" dirty="0" smtClean="0"/>
              <a:t> have difficulty reading and/or understanding the information.  </a:t>
            </a:r>
          </a:p>
          <a:p>
            <a:pPr marL="228600" indent="-228600">
              <a:buAutoNum type="arabicPeriod"/>
            </a:pPr>
            <a:r>
              <a:rPr lang="en-US" baseline="0" dirty="0" smtClean="0"/>
              <a:t>2. At a glance, the forms may appear time consuming and overwhelming for caregivers, who responsibilities are already cumbersome.   </a:t>
            </a:r>
          </a:p>
          <a:p>
            <a:pPr marL="228600" indent="-228600">
              <a:buAutoNum type="arabicPeriod"/>
            </a:pPr>
            <a:r>
              <a:rPr lang="en-US" baseline="0" dirty="0" smtClean="0"/>
              <a:t>3.  After a child turns 18 years old, the child is considered an adult.  Caregivers who wish to continue making medical decisions (legally) for their child with special medical care needs, wound need to apply for Guardianship.</a:t>
            </a:r>
            <a:endParaRPr lang="en-US" dirty="0"/>
          </a:p>
        </p:txBody>
      </p:sp>
      <p:sp>
        <p:nvSpPr>
          <p:cNvPr id="4" name="Slide Number Placeholder 3"/>
          <p:cNvSpPr>
            <a:spLocks noGrp="1"/>
          </p:cNvSpPr>
          <p:nvPr>
            <p:ph type="sldNum" sz="quarter" idx="10"/>
          </p:nvPr>
        </p:nvSpPr>
        <p:spPr/>
        <p:txBody>
          <a:bodyPr/>
          <a:lstStyle/>
          <a:p>
            <a:fld id="{7962E77F-306A-4DF3-970A-16BAA1DFBA1A}" type="slidenum">
              <a:rPr lang="en-US" smtClean="0"/>
              <a:t>7</a:t>
            </a:fld>
            <a:endParaRPr lang="en-US" dirty="0"/>
          </a:p>
        </p:txBody>
      </p:sp>
    </p:spTree>
    <p:extLst>
      <p:ext uri="{BB962C8B-B14F-4D97-AF65-F5344CB8AC3E}">
        <p14:creationId xmlns:p14="http://schemas.microsoft.com/office/powerpoint/2010/main" val="2283518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62E77F-306A-4DF3-970A-16BAA1DFBA1A}" type="slidenum">
              <a:rPr lang="en-US" smtClean="0"/>
              <a:t>8</a:t>
            </a:fld>
            <a:endParaRPr lang="en-US" dirty="0"/>
          </a:p>
        </p:txBody>
      </p:sp>
    </p:spTree>
    <p:extLst>
      <p:ext uri="{BB962C8B-B14F-4D97-AF65-F5344CB8AC3E}">
        <p14:creationId xmlns:p14="http://schemas.microsoft.com/office/powerpoint/2010/main" val="571794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b="1" dirty="0" smtClean="0"/>
              <a:t>Release of Information (ROI) </a:t>
            </a:r>
            <a:r>
              <a:rPr lang="en-US" dirty="0" smtClean="0"/>
              <a:t>can be obtained to have ongoing communication with the</a:t>
            </a:r>
            <a:r>
              <a:rPr lang="en-US" baseline="0" dirty="0" smtClean="0"/>
              <a:t> patient’s primary caregiver or other support.  Patient must sign and should understand what they can signed.</a:t>
            </a:r>
          </a:p>
          <a:p>
            <a:pPr marL="232943" indent="-232943">
              <a:buAutoNum type="arabicPeriod"/>
            </a:pPr>
            <a:r>
              <a:rPr lang="en-US" b="1" baseline="0" dirty="0" smtClean="0"/>
              <a:t>Representative Payee – </a:t>
            </a:r>
            <a:r>
              <a:rPr lang="en-US" baseline="0" dirty="0" smtClean="0"/>
              <a:t>can be obtained to help the patient manage his or her finances</a:t>
            </a:r>
          </a:p>
          <a:p>
            <a:pPr marL="232943" indent="-232943">
              <a:buAutoNum type="arabicPeriod"/>
            </a:pPr>
            <a:r>
              <a:rPr lang="en-US" b="1" baseline="0" dirty="0" smtClean="0"/>
              <a:t>Medical/Health Care POA – </a:t>
            </a:r>
            <a:r>
              <a:rPr lang="en-US" baseline="0" dirty="0" smtClean="0"/>
              <a:t>allows a caregiver to make medical decisions for a patient when the patient is unconscious and unable to make health care decisions for him or herself.  Patient must be competent at the time of signing.</a:t>
            </a:r>
          </a:p>
          <a:p>
            <a:pPr marL="232943" indent="-232943">
              <a:buAutoNum type="arabicPeriod"/>
            </a:pPr>
            <a:r>
              <a:rPr lang="en-US" b="1" baseline="0" dirty="0" smtClean="0"/>
              <a:t>Financial POA – </a:t>
            </a:r>
            <a:r>
              <a:rPr lang="en-US" baseline="0" dirty="0" smtClean="0"/>
              <a:t>allows a caregiver to make financial decisions on behalf of the patient.</a:t>
            </a:r>
          </a:p>
          <a:p>
            <a:pPr marL="232943" indent="-232943">
              <a:buAutoNum type="arabicPeriod"/>
            </a:pPr>
            <a:r>
              <a:rPr lang="en-US" b="1" baseline="0" dirty="0" smtClean="0"/>
              <a:t>Joint bank accounts </a:t>
            </a:r>
            <a:r>
              <a:rPr lang="en-US" baseline="0" dirty="0" smtClean="0"/>
              <a:t>– allows a caregiver or loved one to have access to the patient’s bank account, for the purposes of assisting with budgeting and finance management.</a:t>
            </a:r>
          </a:p>
          <a:p>
            <a:pPr marL="232943" indent="-232943">
              <a:buAutoNum type="arabicPeriod"/>
            </a:pPr>
            <a:r>
              <a:rPr lang="en-US" b="1" baseline="0" dirty="0" smtClean="0"/>
              <a:t>Natural supports </a:t>
            </a:r>
            <a:r>
              <a:rPr lang="en-US" baseline="0" dirty="0" smtClean="0"/>
              <a:t>– Patients can identify family members or close friends that have agreed to assist and support the patient in need of help</a:t>
            </a:r>
            <a:r>
              <a:rPr lang="en-US" baseline="0" dirty="0" smtClean="0"/>
              <a:t>.  Other natural supports can and are not limited to church support, community support, etc. </a:t>
            </a:r>
            <a:endParaRPr lang="en-US" baseline="0" dirty="0" smtClean="0"/>
          </a:p>
          <a:p>
            <a:pPr marL="232943" indent="-232943">
              <a:buAutoNum type="arabicPeriod"/>
            </a:pPr>
            <a:endParaRPr lang="en-US" dirty="0"/>
          </a:p>
        </p:txBody>
      </p:sp>
      <p:sp>
        <p:nvSpPr>
          <p:cNvPr id="4" name="Slide Number Placeholder 3"/>
          <p:cNvSpPr>
            <a:spLocks noGrp="1"/>
          </p:cNvSpPr>
          <p:nvPr>
            <p:ph type="sldNum" sz="quarter" idx="10"/>
          </p:nvPr>
        </p:nvSpPr>
        <p:spPr/>
        <p:txBody>
          <a:bodyPr/>
          <a:lstStyle/>
          <a:p>
            <a:fld id="{7962E77F-306A-4DF3-970A-16BAA1DFBA1A}" type="slidenum">
              <a:rPr lang="en-US" smtClean="0"/>
              <a:t>9</a:t>
            </a:fld>
            <a:endParaRPr lang="en-US" dirty="0"/>
          </a:p>
        </p:txBody>
      </p:sp>
    </p:spTree>
    <p:extLst>
      <p:ext uri="{BB962C8B-B14F-4D97-AF65-F5344CB8AC3E}">
        <p14:creationId xmlns:p14="http://schemas.microsoft.com/office/powerpoint/2010/main" val="2130654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4292D6D-946A-4700-BB2B-83925B257D2A}" type="datetimeFigureOut">
              <a:rPr lang="en-US" smtClean="0"/>
              <a:t>2/25/2016</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2DF2A26-CFF3-4085-879E-95D4D56CA586}"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92D6D-946A-4700-BB2B-83925B257D2A}" type="datetimeFigureOut">
              <a:rPr lang="en-US" smtClean="0"/>
              <a:t>2/25/2016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DF2A26-CFF3-4085-879E-95D4D56CA58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92D6D-946A-4700-BB2B-83925B257D2A}" type="datetimeFigureOut">
              <a:rPr lang="en-US" smtClean="0"/>
              <a:t>2/25/2016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DF2A26-CFF3-4085-879E-95D4D56CA58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292D6D-946A-4700-BB2B-83925B257D2A}" type="datetimeFigureOut">
              <a:rPr lang="en-US" smtClean="0"/>
              <a:t>2/25/2016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DF2A26-CFF3-4085-879E-95D4D56CA58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92D6D-946A-4700-BB2B-83925B257D2A}" type="datetimeFigureOut">
              <a:rPr lang="en-US" smtClean="0"/>
              <a:t>2/25/2016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DF2A26-CFF3-4085-879E-95D4D56CA58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4292D6D-946A-4700-BB2B-83925B257D2A}" type="datetimeFigureOut">
              <a:rPr lang="en-US" smtClean="0"/>
              <a:t>2/25/2016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DF2A26-CFF3-4085-879E-95D4D56CA586}"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292D6D-946A-4700-BB2B-83925B257D2A}" type="datetimeFigureOut">
              <a:rPr lang="en-US" smtClean="0"/>
              <a:t>2/25/2016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DF2A26-CFF3-4085-879E-95D4D56CA58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292D6D-946A-4700-BB2B-83925B257D2A}" type="datetimeFigureOut">
              <a:rPr lang="en-US" smtClean="0"/>
              <a:t>2/25/2016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DF2A26-CFF3-4085-879E-95D4D56CA58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92D6D-946A-4700-BB2B-83925B257D2A}" type="datetimeFigureOut">
              <a:rPr lang="en-US" smtClean="0"/>
              <a:t>2/25/2016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DF2A26-CFF3-4085-879E-95D4D56CA58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E4292D6D-946A-4700-BB2B-83925B257D2A}" type="datetimeFigureOut">
              <a:rPr lang="en-US" smtClean="0"/>
              <a:t>2/25/2016</a:t>
            </a:fld>
            <a:endParaRPr lang="en-US" dirty="0"/>
          </a:p>
        </p:txBody>
      </p:sp>
      <p:sp>
        <p:nvSpPr>
          <p:cNvPr id="7" name="Slide Number Placeholder 6"/>
          <p:cNvSpPr>
            <a:spLocks noGrp="1"/>
          </p:cNvSpPr>
          <p:nvPr>
            <p:ph type="sldNum" sz="quarter" idx="12"/>
          </p:nvPr>
        </p:nvSpPr>
        <p:spPr/>
        <p:txBody>
          <a:bodyPr/>
          <a:lstStyle/>
          <a:p>
            <a:fld id="{82DF2A26-CFF3-4085-879E-95D4D56CA586}"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2D6D-946A-4700-BB2B-83925B257D2A}" type="datetimeFigureOut">
              <a:rPr lang="en-US" smtClean="0"/>
              <a:t>2/25/2016</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2DF2A26-CFF3-4085-879E-95D4D56CA58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4292D6D-946A-4700-BB2B-83925B257D2A}" type="datetimeFigureOut">
              <a:rPr lang="en-US" smtClean="0"/>
              <a:t>2/25/2016</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2DF2A26-CFF3-4085-879E-95D4D56CA58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bing.com/local?lid=YN873x120744808&amp;id=YN873x120744808&amp;q=Clermont+County+Probate+Court&amp;name=Clermont+County+Probate+Court&amp;cp=39.0769386291504~-84.1788482666016&amp;ppois=39.0769386291504_-84.1788482666016_Clermont+County+Probate+Court&amp;FORM=SNAPST" TargetMode="External"/><Relationship Id="rId3" Type="http://schemas.openxmlformats.org/officeDocument/2006/relationships/hyperlink" Target="http://www.bing.com/local?lid=YN873x113550229&amp;id=YN873x113550229&amp;q=Hamilton+County+Probate+Court&amp;name=Hamilton+County+Probate+Court&amp;cp=39.1062240600586~-84.5099334716797&amp;ppois=39.1062240600586_-84.5099334716797_Hamilton+County+Probate+Court&amp;FORM=SNAPST" TargetMode="External"/><Relationship Id="rId7" Type="http://schemas.openxmlformats.org/officeDocument/2006/relationships/hyperlink" Target="http://www.bing.com/local?lid=YN873x114194735&amp;id=YN873x114194735&amp;q=Butler+County+Probate+Court&amp;name=Butler+County+Probate+Court&amp;cp=39.3971138000488~-84.5391464233398&amp;ppois=39.3971138000488_-84.5391464233398_Butler+County+Probate+Court&amp;FORM=SNAPS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butlercountyprobatecourt.org/" TargetMode="External"/><Relationship Id="rId5" Type="http://schemas.openxmlformats.org/officeDocument/2006/relationships/hyperlink" Target="http://www.bing.com/local?lid=YN690x12035271&amp;id=YN690x12035271&amp;q=Brown+County+Probate+Court&amp;name=Brown+County+Probate+Court&amp;cp=38.86376953125~-83.8989334106445&amp;ppois=38.86376953125_-83.8989334106445_Brown+County+Probate+Court&amp;FORM=SNAPST" TargetMode="External"/><Relationship Id="rId10" Type="http://schemas.openxmlformats.org/officeDocument/2006/relationships/hyperlink" Target="http://www.bing.com/local?lid=YN873x16876876973849701039&amp;id=YN873x16876876973849701039&amp;q=Warren+County+Probate/Juvenile+Court&amp;name=Warren+County+Probate/Juvenile+Court&amp;cp=39.4247817993164~-84.2002868652344&amp;ppois=39.4247817993164_-84.2002868652344_Warren+County+Probate/Juvenile+Court&amp;FORM=SNAPST" TargetMode="External"/><Relationship Id="rId4" Type="http://schemas.openxmlformats.org/officeDocument/2006/relationships/hyperlink" Target="http://www.browncountyohio.gov/" TargetMode="External"/><Relationship Id="rId9" Type="http://schemas.openxmlformats.org/officeDocument/2006/relationships/hyperlink" Target="http://warrencountygov.org/archives/tag/probate"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Guardianship:  </a:t>
            </a:r>
            <a:br>
              <a:rPr lang="en-US" dirty="0" smtClean="0"/>
            </a:b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What You Should Know</a:t>
            </a:r>
          </a:p>
          <a:p>
            <a:pPr algn="ctr"/>
            <a:endParaRPr lang="en-US" dirty="0" smtClean="0"/>
          </a:p>
          <a:p>
            <a:pPr algn="ctr"/>
            <a:r>
              <a:rPr lang="en-US" dirty="0" smtClean="0"/>
              <a:t>Presenters:  </a:t>
            </a:r>
          </a:p>
          <a:p>
            <a:pPr algn="ctr"/>
            <a:endParaRPr lang="en-US" dirty="0" smtClean="0"/>
          </a:p>
          <a:p>
            <a:pPr algn="ctr"/>
            <a:r>
              <a:rPr lang="en-US" dirty="0" smtClean="0"/>
              <a:t>Dr. Abigail Nye</a:t>
            </a:r>
          </a:p>
          <a:p>
            <a:pPr algn="ctr"/>
            <a:r>
              <a:rPr lang="en-US" dirty="0" smtClean="0"/>
              <a:t>La Donna Morales MSW, LSW</a:t>
            </a:r>
            <a:endParaRPr lang="en-US" dirty="0"/>
          </a:p>
        </p:txBody>
      </p:sp>
    </p:spTree>
    <p:extLst>
      <p:ext uri="{BB962C8B-B14F-4D97-AF65-F5344CB8AC3E}">
        <p14:creationId xmlns:p14="http://schemas.microsoft.com/office/powerpoint/2010/main" val="3385181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of the Guardian</a:t>
            </a:r>
            <a:endParaRPr lang="en-US" dirty="0"/>
          </a:p>
        </p:txBody>
      </p:sp>
      <p:sp>
        <p:nvSpPr>
          <p:cNvPr id="3" name="Content Placeholder 2"/>
          <p:cNvSpPr>
            <a:spLocks noGrp="1"/>
          </p:cNvSpPr>
          <p:nvPr>
            <p:ph idx="1"/>
          </p:nvPr>
        </p:nvSpPr>
        <p:spPr/>
        <p:txBody>
          <a:bodyPr/>
          <a:lstStyle/>
          <a:p>
            <a:r>
              <a:rPr lang="en-US" dirty="0" smtClean="0"/>
              <a:t>Comply with all court orders, rules and laws</a:t>
            </a:r>
          </a:p>
          <a:p>
            <a:endParaRPr lang="en-US" dirty="0" smtClean="0"/>
          </a:p>
          <a:p>
            <a:r>
              <a:rPr lang="en-US" dirty="0" smtClean="0"/>
              <a:t>Pre-appointment meeting</a:t>
            </a:r>
          </a:p>
          <a:p>
            <a:endParaRPr lang="en-US" dirty="0" smtClean="0"/>
          </a:p>
          <a:p>
            <a:r>
              <a:rPr lang="en-US" dirty="0" smtClean="0"/>
              <a:t>Report abuse or neglect </a:t>
            </a:r>
            <a:endParaRPr lang="en-US" dirty="0"/>
          </a:p>
        </p:txBody>
      </p:sp>
    </p:spTree>
    <p:extLst>
      <p:ext uri="{BB962C8B-B14F-4D97-AF65-F5344CB8AC3E}">
        <p14:creationId xmlns:p14="http://schemas.microsoft.com/office/powerpoint/2010/main" val="925565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Ohio Revisions to Guardianship</a:t>
            </a:r>
            <a:endParaRPr lang="en-US" dirty="0"/>
          </a:p>
        </p:txBody>
      </p:sp>
      <p:sp>
        <p:nvSpPr>
          <p:cNvPr id="3" name="Content Placeholder 2"/>
          <p:cNvSpPr>
            <a:spLocks noGrp="1"/>
          </p:cNvSpPr>
          <p:nvPr>
            <p:ph idx="1"/>
          </p:nvPr>
        </p:nvSpPr>
        <p:spPr/>
        <p:txBody>
          <a:bodyPr/>
          <a:lstStyle/>
          <a:p>
            <a:r>
              <a:rPr lang="en-US" dirty="0" smtClean="0"/>
              <a:t>Mandatory 6 hours of training</a:t>
            </a:r>
          </a:p>
          <a:p>
            <a:endParaRPr lang="en-US" dirty="0" smtClean="0"/>
          </a:p>
          <a:p>
            <a:r>
              <a:rPr lang="en-US" dirty="0" smtClean="0"/>
              <a:t>An additional 3 hour training – annually</a:t>
            </a:r>
          </a:p>
          <a:p>
            <a:endParaRPr lang="en-US" dirty="0" smtClean="0"/>
          </a:p>
          <a:p>
            <a:r>
              <a:rPr lang="en-US" dirty="0" smtClean="0"/>
              <a:t>Guardians Report</a:t>
            </a:r>
          </a:p>
          <a:p>
            <a:endParaRPr lang="en-US" dirty="0" smtClean="0"/>
          </a:p>
          <a:p>
            <a:r>
              <a:rPr lang="en-US" dirty="0" smtClean="0"/>
              <a:t>Court must be notified of address changes</a:t>
            </a:r>
          </a:p>
          <a:p>
            <a:endParaRPr lang="en-US" dirty="0"/>
          </a:p>
        </p:txBody>
      </p:sp>
    </p:spTree>
    <p:extLst>
      <p:ext uri="{BB962C8B-B14F-4D97-AF65-F5344CB8AC3E}">
        <p14:creationId xmlns:p14="http://schemas.microsoft.com/office/powerpoint/2010/main" val="1467086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Medical Team’s Role	</a:t>
            </a:r>
            <a:endParaRPr lang="en-US" dirty="0"/>
          </a:p>
        </p:txBody>
      </p:sp>
      <p:sp>
        <p:nvSpPr>
          <p:cNvPr id="3" name="Content Placeholder 2"/>
          <p:cNvSpPr>
            <a:spLocks noGrp="1"/>
          </p:cNvSpPr>
          <p:nvPr>
            <p:ph idx="1"/>
          </p:nvPr>
        </p:nvSpPr>
        <p:spPr/>
        <p:txBody>
          <a:bodyPr/>
          <a:lstStyle/>
          <a:p>
            <a:r>
              <a:rPr lang="en-US" dirty="0" smtClean="0"/>
              <a:t>Start the Discussion by age 15 years old</a:t>
            </a:r>
          </a:p>
          <a:p>
            <a:pPr lvl="1"/>
            <a:r>
              <a:rPr lang="en-US" sz="2000" dirty="0" smtClean="0"/>
              <a:t>Educate caregivers/parents</a:t>
            </a:r>
          </a:p>
          <a:p>
            <a:pPr marL="457200" lvl="1" indent="0">
              <a:buNone/>
            </a:pPr>
            <a:endParaRPr lang="en-US" dirty="0" smtClean="0"/>
          </a:p>
          <a:p>
            <a:r>
              <a:rPr lang="en-US" dirty="0" smtClean="0"/>
              <a:t>Completion of the Medical Expert Evaluation</a:t>
            </a:r>
          </a:p>
          <a:p>
            <a:pPr lvl="1"/>
            <a:r>
              <a:rPr lang="en-US" sz="2000" dirty="0" smtClean="0"/>
              <a:t>Patient must be seen 90 days within filing</a:t>
            </a:r>
          </a:p>
          <a:p>
            <a:pPr lvl="1"/>
            <a:r>
              <a:rPr lang="en-US" sz="2000" dirty="0"/>
              <a:t>R</a:t>
            </a:r>
            <a:r>
              <a:rPr lang="en-US" sz="2000" dirty="0" smtClean="0"/>
              <a:t>equired bi-annually</a:t>
            </a:r>
          </a:p>
          <a:p>
            <a:pPr lvl="1"/>
            <a:r>
              <a:rPr lang="en-US" sz="2000" dirty="0" smtClean="0"/>
              <a:t>Forms can be obtained online</a:t>
            </a:r>
            <a:endParaRPr lang="en-US" sz="2000" dirty="0"/>
          </a:p>
        </p:txBody>
      </p:sp>
    </p:spTree>
    <p:extLst>
      <p:ext uri="{BB962C8B-B14F-4D97-AF65-F5344CB8AC3E}">
        <p14:creationId xmlns:p14="http://schemas.microsoft.com/office/powerpoint/2010/main" val="147387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Probate Courts</a:t>
            </a:r>
            <a:endParaRPr lang="en-US" dirty="0"/>
          </a:p>
        </p:txBody>
      </p:sp>
      <p:sp>
        <p:nvSpPr>
          <p:cNvPr id="3" name="Content Placeholder 2"/>
          <p:cNvSpPr>
            <a:spLocks noGrp="1"/>
          </p:cNvSpPr>
          <p:nvPr>
            <p:ph idx="1"/>
          </p:nvPr>
        </p:nvSpPr>
        <p:spPr/>
        <p:txBody>
          <a:bodyPr>
            <a:normAutofit fontScale="32500" lnSpcReduction="20000"/>
          </a:bodyPr>
          <a:lstStyle/>
          <a:p>
            <a:r>
              <a:rPr lang="en-US" sz="2900" dirty="0" smtClean="0"/>
              <a:t>Hamilton County - https://www.probatect.org/</a:t>
            </a:r>
          </a:p>
          <a:p>
            <a:pPr marL="0" indent="0">
              <a:buNone/>
            </a:pPr>
            <a:r>
              <a:rPr lang="en-US" sz="2900" dirty="0"/>
              <a:t>Address: </a:t>
            </a:r>
            <a:r>
              <a:rPr lang="en-US" sz="2900" dirty="0">
                <a:hlinkClick r:id="rId3"/>
              </a:rPr>
              <a:t>230 E 9th St Fl 10, Cincinnati, OH 45202</a:t>
            </a:r>
            <a:endParaRPr lang="en-US" sz="2900" dirty="0"/>
          </a:p>
          <a:p>
            <a:pPr marL="0" indent="0">
              <a:buNone/>
            </a:pPr>
            <a:r>
              <a:rPr lang="en-US" sz="2900" dirty="0"/>
              <a:t>Phone: (513) </a:t>
            </a:r>
            <a:r>
              <a:rPr lang="en-US" sz="2900" dirty="0" smtClean="0"/>
              <a:t>946-3580</a:t>
            </a:r>
          </a:p>
          <a:p>
            <a:pPr marL="0" indent="0">
              <a:buNone/>
            </a:pPr>
            <a:endParaRPr lang="en-US" sz="2900" dirty="0" smtClean="0"/>
          </a:p>
          <a:p>
            <a:r>
              <a:rPr lang="en-US" sz="2900" dirty="0" smtClean="0"/>
              <a:t>Brown County Address -  </a:t>
            </a:r>
            <a:r>
              <a:rPr lang="en-US" sz="2900" dirty="0" smtClean="0">
                <a:hlinkClick r:id="rId4"/>
              </a:rPr>
              <a:t>http://www.browncountyohio.gov</a:t>
            </a:r>
            <a:endParaRPr lang="en-US" sz="2900" dirty="0">
              <a:hlinkClick r:id="rId5"/>
            </a:endParaRPr>
          </a:p>
          <a:p>
            <a:pPr marL="0" indent="0">
              <a:buNone/>
            </a:pPr>
            <a:r>
              <a:rPr lang="en-US" sz="2900" dirty="0" smtClean="0">
                <a:hlinkClick r:id="rId5"/>
              </a:rPr>
              <a:t>Address:  510 </a:t>
            </a:r>
            <a:r>
              <a:rPr lang="en-US" sz="2900" dirty="0">
                <a:hlinkClick r:id="rId5"/>
              </a:rPr>
              <a:t>E State St Ste 1, Georgetown, OH 45121</a:t>
            </a:r>
            <a:endParaRPr lang="en-US" sz="2900" dirty="0"/>
          </a:p>
          <a:p>
            <a:pPr marL="0" indent="0">
              <a:buNone/>
            </a:pPr>
            <a:r>
              <a:rPr lang="en-US" sz="2900" dirty="0"/>
              <a:t>Phone: (937) 378-6549</a:t>
            </a:r>
          </a:p>
          <a:p>
            <a:endParaRPr lang="en-US" sz="2900" dirty="0" smtClean="0"/>
          </a:p>
          <a:p>
            <a:r>
              <a:rPr lang="en-US" sz="2900" dirty="0" smtClean="0"/>
              <a:t>Butler County -  </a:t>
            </a:r>
            <a:r>
              <a:rPr lang="en-US" sz="2900" dirty="0" smtClean="0">
                <a:hlinkClick r:id="rId6"/>
              </a:rPr>
              <a:t>http://www.butlercountyprobatecourt.org/</a:t>
            </a:r>
            <a:endParaRPr lang="en-US" sz="2900" dirty="0" smtClean="0"/>
          </a:p>
          <a:p>
            <a:pPr marL="0" indent="0">
              <a:buNone/>
            </a:pPr>
            <a:r>
              <a:rPr lang="en-US" sz="2900" dirty="0" smtClean="0">
                <a:hlinkClick r:id="rId7"/>
              </a:rPr>
              <a:t>Address: 101 </a:t>
            </a:r>
            <a:r>
              <a:rPr lang="en-US" sz="2900" dirty="0">
                <a:hlinkClick r:id="rId7"/>
              </a:rPr>
              <a:t>High St Fl 2, Hamilton, OH 45011</a:t>
            </a:r>
            <a:endParaRPr lang="en-US" sz="2900" dirty="0"/>
          </a:p>
          <a:p>
            <a:pPr marL="0" indent="0">
              <a:buNone/>
            </a:pPr>
            <a:r>
              <a:rPr lang="en-US" sz="2900" dirty="0"/>
              <a:t>Phone: (513) 887-3303</a:t>
            </a:r>
          </a:p>
          <a:p>
            <a:endParaRPr lang="en-US" sz="2900" dirty="0" smtClean="0"/>
          </a:p>
          <a:p>
            <a:r>
              <a:rPr lang="en-US" sz="2900" dirty="0" smtClean="0"/>
              <a:t>Clermont County -http://www.probatejuvenile.clermontcountyohio.gov/</a:t>
            </a:r>
          </a:p>
          <a:p>
            <a:pPr marL="0" indent="0">
              <a:buNone/>
            </a:pPr>
            <a:r>
              <a:rPr lang="en-US" sz="2900" dirty="0" smtClean="0"/>
              <a:t>Address</a:t>
            </a:r>
            <a:r>
              <a:rPr lang="en-US" sz="2900" dirty="0"/>
              <a:t>: </a:t>
            </a:r>
            <a:r>
              <a:rPr lang="en-US" sz="2900" dirty="0">
                <a:hlinkClick r:id="rId8"/>
              </a:rPr>
              <a:t>76 S Riverside Dr Ste 2, Batavia, OH 45103</a:t>
            </a:r>
            <a:endParaRPr lang="en-US" sz="2900" dirty="0"/>
          </a:p>
          <a:p>
            <a:pPr marL="0" indent="0">
              <a:buNone/>
            </a:pPr>
            <a:r>
              <a:rPr lang="en-US" sz="2900" dirty="0"/>
              <a:t>Phone: (513) 732-7313</a:t>
            </a:r>
          </a:p>
          <a:p>
            <a:endParaRPr lang="en-US" sz="2900" dirty="0" smtClean="0"/>
          </a:p>
          <a:p>
            <a:r>
              <a:rPr lang="en-US" sz="2900" dirty="0" smtClean="0"/>
              <a:t>Warren County - </a:t>
            </a:r>
            <a:r>
              <a:rPr lang="en-US" sz="2900" dirty="0" smtClean="0">
                <a:hlinkClick r:id="rId9"/>
              </a:rPr>
              <a:t>http://warrencountygov.org/archives/tag/probate</a:t>
            </a:r>
            <a:endParaRPr lang="en-US" sz="2900" dirty="0" smtClean="0"/>
          </a:p>
          <a:p>
            <a:pPr marL="0" indent="0">
              <a:buNone/>
            </a:pPr>
            <a:r>
              <a:rPr lang="en-US" sz="2900" dirty="0" smtClean="0"/>
              <a:t>Address</a:t>
            </a:r>
            <a:r>
              <a:rPr lang="en-US" sz="2900" dirty="0"/>
              <a:t>: </a:t>
            </a:r>
            <a:r>
              <a:rPr lang="en-US" sz="2900" dirty="0">
                <a:hlinkClick r:id="rId10"/>
              </a:rPr>
              <a:t>406 Justice Dr, Lebanon, OH 45036</a:t>
            </a:r>
            <a:endParaRPr lang="en-US" sz="2900" dirty="0"/>
          </a:p>
          <a:p>
            <a:pPr marL="0" indent="0">
              <a:buNone/>
            </a:pPr>
            <a:r>
              <a:rPr lang="en-US" sz="2900" dirty="0"/>
              <a:t>Phone: (513) 695-1160</a:t>
            </a:r>
          </a:p>
          <a:p>
            <a:endParaRPr lang="en-US" sz="2900" dirty="0" smtClean="0"/>
          </a:p>
          <a:p>
            <a:endParaRPr lang="en-US" dirty="0"/>
          </a:p>
        </p:txBody>
      </p:sp>
    </p:spTree>
    <p:extLst>
      <p:ext uri="{BB962C8B-B14F-4D97-AF65-F5344CB8AC3E}">
        <p14:creationId xmlns:p14="http://schemas.microsoft.com/office/powerpoint/2010/main" val="1845548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400" dirty="0" err="1"/>
              <a:t>Zwyer</a:t>
            </a:r>
            <a:r>
              <a:rPr lang="en-US" sz="1400" dirty="0"/>
              <a:t>, D. A. (2003). </a:t>
            </a:r>
            <a:r>
              <a:rPr lang="en-US" sz="1400" i="1" dirty="0"/>
              <a:t>Guardianship in Ohio</a:t>
            </a:r>
            <a:r>
              <a:rPr lang="en-US" sz="1400" dirty="0"/>
              <a:t>. Columbus, OH: Ohio Developmental Disabilities Council. </a:t>
            </a:r>
            <a:endParaRPr lang="en-US" sz="1400" dirty="0" smtClean="0"/>
          </a:p>
          <a:p>
            <a:endParaRPr lang="en-US" sz="1400" dirty="0" smtClean="0"/>
          </a:p>
          <a:p>
            <a:r>
              <a:rPr lang="en-US" sz="1400" dirty="0"/>
              <a:t>O'Sullivan, J. L., Rowthorn, V., </a:t>
            </a:r>
            <a:r>
              <a:rPr lang="en-US" sz="1400" dirty="0" err="1"/>
              <a:t>Callegary</a:t>
            </a:r>
            <a:r>
              <a:rPr lang="en-US" sz="1400" dirty="0"/>
              <a:t>, E. A., &amp; O'Sullivan, J. L. (2011). </a:t>
            </a:r>
            <a:r>
              <a:rPr lang="en-US" sz="1400" i="1" dirty="0"/>
              <a:t>Guardianship and its alternatives: A handbook on Maryland law</a:t>
            </a:r>
            <a:r>
              <a:rPr lang="en-US" sz="1400" dirty="0"/>
              <a:t>. Baltimore, MD: University of Maryland Francis king Carey School of Law's Law &amp; Health Care Program. </a:t>
            </a:r>
            <a:endParaRPr lang="en-US" sz="1400" dirty="0" smtClean="0"/>
          </a:p>
          <a:p>
            <a:endParaRPr lang="en-US" sz="1400" dirty="0" smtClean="0"/>
          </a:p>
          <a:p>
            <a:r>
              <a:rPr lang="en-US" sz="1400" dirty="0"/>
              <a:t>Guardianship and Its Alternatives. (2006, October). Retrieved February 25, 2016, from http://www.disabilityrightsohio.org/ </a:t>
            </a:r>
            <a:endParaRPr lang="en-US" sz="1400" dirty="0" smtClean="0"/>
          </a:p>
          <a:p>
            <a:endParaRPr lang="en-US" sz="1400" dirty="0"/>
          </a:p>
        </p:txBody>
      </p:sp>
    </p:spTree>
    <p:extLst>
      <p:ext uri="{BB962C8B-B14F-4D97-AF65-F5344CB8AC3E}">
        <p14:creationId xmlns:p14="http://schemas.microsoft.com/office/powerpoint/2010/main" val="752654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This information is intended to be used for educational purposes and not to be taken as legal advice.</a:t>
            </a:r>
            <a:endParaRPr lang="en-US" dirty="0"/>
          </a:p>
        </p:txBody>
      </p:sp>
    </p:spTree>
    <p:extLst>
      <p:ext uri="{BB962C8B-B14F-4D97-AF65-F5344CB8AC3E}">
        <p14:creationId xmlns:p14="http://schemas.microsoft.com/office/powerpoint/2010/main" val="475689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Guardianship</a:t>
            </a:r>
            <a:endParaRPr lang="en-US" dirty="0"/>
          </a:p>
        </p:txBody>
      </p:sp>
      <p:sp>
        <p:nvSpPr>
          <p:cNvPr id="3" name="Content Placeholder 2"/>
          <p:cNvSpPr>
            <a:spLocks noGrp="1"/>
          </p:cNvSpPr>
          <p:nvPr>
            <p:ph idx="1"/>
          </p:nvPr>
        </p:nvSpPr>
        <p:spPr/>
        <p:txBody>
          <a:bodyPr/>
          <a:lstStyle/>
          <a:p>
            <a:r>
              <a:rPr lang="en-US" dirty="0"/>
              <a:t>Guardianship takes away a person's ability to make choices about his or her life. </a:t>
            </a:r>
            <a:endParaRPr lang="en-US" dirty="0" smtClean="0"/>
          </a:p>
          <a:p>
            <a:endParaRPr lang="en-US" dirty="0" smtClean="0"/>
          </a:p>
          <a:p>
            <a:r>
              <a:rPr lang="en-US" dirty="0" smtClean="0"/>
              <a:t>The individual must be incompetent or mentally unstable</a:t>
            </a:r>
          </a:p>
          <a:p>
            <a:pPr marL="68580" indent="0">
              <a:buNone/>
            </a:pPr>
            <a:endParaRPr lang="en-US" dirty="0"/>
          </a:p>
        </p:txBody>
      </p:sp>
    </p:spTree>
    <p:extLst>
      <p:ext uri="{BB962C8B-B14F-4D97-AF65-F5344CB8AC3E}">
        <p14:creationId xmlns:p14="http://schemas.microsoft.com/office/powerpoint/2010/main" val="293031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Guardianship</a:t>
            </a:r>
            <a:endParaRPr lang="en-US" dirty="0"/>
          </a:p>
        </p:txBody>
      </p:sp>
      <p:sp>
        <p:nvSpPr>
          <p:cNvPr id="3" name="Content Placeholder 2"/>
          <p:cNvSpPr>
            <a:spLocks noGrp="1"/>
          </p:cNvSpPr>
          <p:nvPr>
            <p:ph idx="1"/>
          </p:nvPr>
        </p:nvSpPr>
        <p:spPr/>
        <p:txBody>
          <a:bodyPr>
            <a:normAutofit lnSpcReduction="10000"/>
          </a:bodyPr>
          <a:lstStyle/>
          <a:p>
            <a:r>
              <a:rPr lang="en-US" dirty="0" smtClean="0"/>
              <a:t>Guardianship of Person</a:t>
            </a:r>
          </a:p>
          <a:p>
            <a:pPr lvl="1"/>
            <a:r>
              <a:rPr lang="en-US" sz="2000" dirty="0" smtClean="0"/>
              <a:t>Gives the guardian authority to make day-to-day decisions and medical care</a:t>
            </a:r>
          </a:p>
          <a:p>
            <a:pPr lvl="1"/>
            <a:endParaRPr lang="en-US" sz="2000" dirty="0" smtClean="0"/>
          </a:p>
          <a:p>
            <a:r>
              <a:rPr lang="en-US" dirty="0" smtClean="0"/>
              <a:t>Guardianship of Estate</a:t>
            </a:r>
          </a:p>
          <a:p>
            <a:pPr lvl="1"/>
            <a:r>
              <a:rPr lang="en-US" sz="2000" dirty="0" smtClean="0"/>
              <a:t>Gives the guardian authority to make financial decisions</a:t>
            </a:r>
          </a:p>
          <a:p>
            <a:pPr lvl="1"/>
            <a:endParaRPr lang="en-US" sz="2000" dirty="0" smtClean="0"/>
          </a:p>
          <a:p>
            <a:r>
              <a:rPr lang="en-US" dirty="0" smtClean="0"/>
              <a:t>Guardianship of Person and Estate</a:t>
            </a:r>
          </a:p>
          <a:p>
            <a:pPr lvl="1"/>
            <a:r>
              <a:rPr lang="en-US" sz="2000" dirty="0" smtClean="0"/>
              <a:t>Combines authority of person and estate </a:t>
            </a:r>
          </a:p>
        </p:txBody>
      </p:sp>
    </p:spTree>
    <p:extLst>
      <p:ext uri="{BB962C8B-B14F-4D97-AF65-F5344CB8AC3E}">
        <p14:creationId xmlns:p14="http://schemas.microsoft.com/office/powerpoint/2010/main" val="350118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Guardianship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Emergency Guardianship </a:t>
            </a:r>
          </a:p>
          <a:p>
            <a:pPr lvl="1"/>
            <a:r>
              <a:rPr lang="en-US" sz="2000" dirty="0" smtClean="0"/>
              <a:t>Issued to prevent injury to the Ward or his estate</a:t>
            </a:r>
          </a:p>
          <a:p>
            <a:pPr lvl="1"/>
            <a:endParaRPr lang="en-US" sz="2000" dirty="0" smtClean="0"/>
          </a:p>
          <a:p>
            <a:r>
              <a:rPr lang="en-US" dirty="0" smtClean="0"/>
              <a:t>Interim Guardianship</a:t>
            </a:r>
          </a:p>
          <a:p>
            <a:pPr lvl="1"/>
            <a:r>
              <a:rPr lang="en-US" sz="2000" dirty="0" smtClean="0"/>
              <a:t>Occurs when the original guardian has been removed or resigns</a:t>
            </a:r>
          </a:p>
          <a:p>
            <a:pPr lvl="1"/>
            <a:endParaRPr lang="en-US" sz="2000" dirty="0" smtClean="0"/>
          </a:p>
          <a:p>
            <a:r>
              <a:rPr lang="en-US" dirty="0" smtClean="0"/>
              <a:t>Co-Guardianship</a:t>
            </a:r>
          </a:p>
          <a:p>
            <a:pPr lvl="1"/>
            <a:r>
              <a:rPr lang="en-US" sz="2000" dirty="0" smtClean="0"/>
              <a:t>Two assigned guardians</a:t>
            </a:r>
          </a:p>
          <a:p>
            <a:pPr lvl="1"/>
            <a:endParaRPr lang="en-US" sz="2000" dirty="0" smtClean="0"/>
          </a:p>
          <a:p>
            <a:r>
              <a:rPr lang="en-US" dirty="0" smtClean="0"/>
              <a:t>Limited verses Non-limited</a:t>
            </a:r>
            <a:endParaRPr lang="en-US" dirty="0"/>
          </a:p>
        </p:txBody>
      </p:sp>
    </p:spTree>
    <p:extLst>
      <p:ext uri="{BB962C8B-B14F-4D97-AF65-F5344CB8AC3E}">
        <p14:creationId xmlns:p14="http://schemas.microsoft.com/office/powerpoint/2010/main" val="1905717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Guardianship Continued:</a:t>
            </a:r>
            <a:br>
              <a:rPr lang="en-US" dirty="0" smtClean="0"/>
            </a:br>
            <a:r>
              <a:rPr lang="en-US" i="1" dirty="0" smtClean="0"/>
              <a:t>What Happens at age 18?</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Patients become their own Legal Guardian</a:t>
            </a:r>
          </a:p>
          <a:p>
            <a:endParaRPr lang="en-US" dirty="0" smtClean="0"/>
          </a:p>
          <a:p>
            <a:r>
              <a:rPr lang="en-US" dirty="0" smtClean="0"/>
              <a:t>Patients have the right to vote</a:t>
            </a:r>
          </a:p>
          <a:p>
            <a:endParaRPr lang="en-US" dirty="0" smtClean="0"/>
          </a:p>
          <a:p>
            <a:r>
              <a:rPr lang="en-US" smtClean="0"/>
              <a:t>Patients have the </a:t>
            </a:r>
            <a:r>
              <a:rPr lang="en-US" dirty="0" smtClean="0"/>
              <a:t>right to make medical, physical decisions about their care</a:t>
            </a:r>
          </a:p>
          <a:p>
            <a:endParaRPr lang="en-US" dirty="0" smtClean="0"/>
          </a:p>
          <a:p>
            <a:r>
              <a:rPr lang="en-US" dirty="0" smtClean="0"/>
              <a:t>Patients have the right to give or not give consent</a:t>
            </a:r>
            <a:endParaRPr lang="en-US" dirty="0"/>
          </a:p>
        </p:txBody>
      </p:sp>
    </p:spTree>
    <p:extLst>
      <p:ext uri="{BB962C8B-B14F-4D97-AF65-F5344CB8AC3E}">
        <p14:creationId xmlns:p14="http://schemas.microsoft.com/office/powerpoint/2010/main" val="3139246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Guardianship:  When to Consider</a:t>
            </a:r>
            <a:endParaRPr lang="en-US" dirty="0"/>
          </a:p>
        </p:txBody>
      </p:sp>
      <p:sp>
        <p:nvSpPr>
          <p:cNvPr id="3" name="Content Placeholder 2"/>
          <p:cNvSpPr>
            <a:spLocks noGrp="1"/>
          </p:cNvSpPr>
          <p:nvPr>
            <p:ph idx="1"/>
          </p:nvPr>
        </p:nvSpPr>
        <p:spPr/>
        <p:txBody>
          <a:bodyPr/>
          <a:lstStyle/>
          <a:p>
            <a:r>
              <a:rPr lang="en-US" dirty="0" smtClean="0"/>
              <a:t>Decision Making Capacity – Competency</a:t>
            </a:r>
          </a:p>
          <a:p>
            <a:endParaRPr lang="en-US" dirty="0" smtClean="0"/>
          </a:p>
          <a:p>
            <a:r>
              <a:rPr lang="en-US" dirty="0" smtClean="0"/>
              <a:t>Inability to provide Informed Decision</a:t>
            </a:r>
          </a:p>
          <a:p>
            <a:endParaRPr lang="en-US" dirty="0" smtClean="0"/>
          </a:p>
          <a:p>
            <a:r>
              <a:rPr lang="en-US" dirty="0" smtClean="0"/>
              <a:t>Inability to provide basic care needs</a:t>
            </a:r>
          </a:p>
          <a:p>
            <a:endParaRPr lang="en-US" dirty="0" smtClean="0"/>
          </a:p>
          <a:p>
            <a:r>
              <a:rPr lang="en-US" dirty="0" smtClean="0"/>
              <a:t>Can the patient be left alone</a:t>
            </a:r>
          </a:p>
          <a:p>
            <a:endParaRPr lang="en-US" dirty="0" smtClean="0"/>
          </a:p>
          <a:p>
            <a:endParaRPr lang="en-US" dirty="0"/>
          </a:p>
        </p:txBody>
      </p:sp>
    </p:spTree>
    <p:extLst>
      <p:ext uri="{BB962C8B-B14F-4D97-AF65-F5344CB8AC3E}">
        <p14:creationId xmlns:p14="http://schemas.microsoft.com/office/powerpoint/2010/main" val="184882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Caregivers Barriers to Filing</a:t>
            </a:r>
            <a:endParaRPr lang="en-US" dirty="0"/>
          </a:p>
        </p:txBody>
      </p:sp>
      <p:sp>
        <p:nvSpPr>
          <p:cNvPr id="3" name="Content Placeholder 2"/>
          <p:cNvSpPr>
            <a:spLocks noGrp="1"/>
          </p:cNvSpPr>
          <p:nvPr>
            <p:ph idx="1"/>
          </p:nvPr>
        </p:nvSpPr>
        <p:spPr/>
        <p:txBody>
          <a:bodyPr/>
          <a:lstStyle/>
          <a:p>
            <a:r>
              <a:rPr lang="en-US" dirty="0" smtClean="0"/>
              <a:t>Literacy Issues and the need for assistance</a:t>
            </a:r>
          </a:p>
          <a:p>
            <a:endParaRPr lang="en-US" dirty="0" smtClean="0"/>
          </a:p>
          <a:p>
            <a:r>
              <a:rPr lang="en-US" dirty="0" smtClean="0"/>
              <a:t>Forms appear time consuming, intimidating and difficult to understand</a:t>
            </a:r>
          </a:p>
          <a:p>
            <a:endParaRPr lang="en-US" dirty="0" smtClean="0"/>
          </a:p>
          <a:p>
            <a:r>
              <a:rPr lang="en-US" dirty="0" smtClean="0"/>
              <a:t>Caregivers may not realize that guardianship is needed</a:t>
            </a:r>
          </a:p>
          <a:p>
            <a:endParaRPr lang="en-US" dirty="0"/>
          </a:p>
        </p:txBody>
      </p:sp>
    </p:spTree>
    <p:extLst>
      <p:ext uri="{BB962C8B-B14F-4D97-AF65-F5344CB8AC3E}">
        <p14:creationId xmlns:p14="http://schemas.microsoft.com/office/powerpoint/2010/main" val="3989957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Guardianship Filing in Ohio</a:t>
            </a:r>
            <a:endParaRPr lang="en-US" dirty="0"/>
          </a:p>
        </p:txBody>
      </p:sp>
      <p:sp>
        <p:nvSpPr>
          <p:cNvPr id="3" name="Content Placeholder 2"/>
          <p:cNvSpPr>
            <a:spLocks noGrp="1"/>
          </p:cNvSpPr>
          <p:nvPr>
            <p:ph idx="1"/>
          </p:nvPr>
        </p:nvSpPr>
        <p:spPr/>
        <p:txBody>
          <a:bodyPr>
            <a:normAutofit lnSpcReduction="10000"/>
          </a:bodyPr>
          <a:lstStyle/>
          <a:p>
            <a:r>
              <a:rPr lang="en-US" dirty="0" smtClean="0"/>
              <a:t>Established by Probate Court</a:t>
            </a:r>
          </a:p>
          <a:p>
            <a:pPr lvl="1"/>
            <a:r>
              <a:rPr lang="en-US" dirty="0" smtClean="0"/>
              <a:t>Determined by a Magistrate or Judge</a:t>
            </a:r>
          </a:p>
          <a:p>
            <a:pPr lvl="1"/>
            <a:r>
              <a:rPr lang="en-US" dirty="0" smtClean="0"/>
              <a:t>Medical Expert Evaluation (MEE)</a:t>
            </a:r>
          </a:p>
          <a:p>
            <a:pPr lvl="1"/>
            <a:r>
              <a:rPr lang="en-US" dirty="0" smtClean="0"/>
              <a:t>Court Appointed Investigator</a:t>
            </a:r>
          </a:p>
          <a:p>
            <a:pPr marL="457200" lvl="1" indent="0">
              <a:buNone/>
            </a:pPr>
            <a:endParaRPr lang="en-US" dirty="0" smtClean="0"/>
          </a:p>
          <a:p>
            <a:r>
              <a:rPr lang="en-US" dirty="0" smtClean="0"/>
              <a:t>Potential guardians must obtain the packet:</a:t>
            </a:r>
          </a:p>
          <a:p>
            <a:pPr lvl="1"/>
            <a:r>
              <a:rPr lang="en-US" dirty="0" smtClean="0"/>
              <a:t>Approximately 33 pages</a:t>
            </a:r>
          </a:p>
          <a:p>
            <a:pPr lvl="1"/>
            <a:r>
              <a:rPr lang="en-US" dirty="0" smtClean="0"/>
              <a:t>Requires time to complete</a:t>
            </a:r>
          </a:p>
          <a:p>
            <a:endParaRPr lang="en-US" dirty="0" smtClean="0"/>
          </a:p>
          <a:p>
            <a:endParaRPr lang="en-US" dirty="0"/>
          </a:p>
        </p:txBody>
      </p:sp>
    </p:spTree>
    <p:extLst>
      <p:ext uri="{BB962C8B-B14F-4D97-AF65-F5344CB8AC3E}">
        <p14:creationId xmlns:p14="http://schemas.microsoft.com/office/powerpoint/2010/main" val="323713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Alternatives to Guardianship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Obtaining a Release of Information (ROI)</a:t>
            </a:r>
          </a:p>
          <a:p>
            <a:endParaRPr lang="en-US" dirty="0" smtClean="0"/>
          </a:p>
          <a:p>
            <a:r>
              <a:rPr lang="en-US" dirty="0" smtClean="0"/>
              <a:t>Representative Payee</a:t>
            </a:r>
          </a:p>
          <a:p>
            <a:endParaRPr lang="en-US" dirty="0" smtClean="0"/>
          </a:p>
          <a:p>
            <a:r>
              <a:rPr lang="en-US" dirty="0" smtClean="0"/>
              <a:t>Durable Medical Power of Attorney (POA)</a:t>
            </a:r>
          </a:p>
          <a:p>
            <a:endParaRPr lang="en-US" dirty="0" smtClean="0"/>
          </a:p>
          <a:p>
            <a:r>
              <a:rPr lang="en-US" dirty="0" smtClean="0"/>
              <a:t>Financial Power of Attorney (POA)</a:t>
            </a:r>
          </a:p>
          <a:p>
            <a:endParaRPr lang="en-US" dirty="0" smtClean="0"/>
          </a:p>
          <a:p>
            <a:r>
              <a:rPr lang="en-US" dirty="0" smtClean="0"/>
              <a:t>Establishing Joint bank accounts</a:t>
            </a:r>
          </a:p>
          <a:p>
            <a:endParaRPr lang="en-US" dirty="0" smtClean="0"/>
          </a:p>
          <a:p>
            <a:r>
              <a:rPr lang="en-US" dirty="0" smtClean="0"/>
              <a:t>Natural supports</a:t>
            </a:r>
            <a:endParaRPr lang="en-US" dirty="0"/>
          </a:p>
        </p:txBody>
      </p:sp>
    </p:spTree>
    <p:extLst>
      <p:ext uri="{BB962C8B-B14F-4D97-AF65-F5344CB8AC3E}">
        <p14:creationId xmlns:p14="http://schemas.microsoft.com/office/powerpoint/2010/main" val="19774457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505</TotalTime>
  <Words>2084</Words>
  <Application>Microsoft Office PowerPoint</Application>
  <PresentationFormat>On-screen Show (4:3)</PresentationFormat>
  <Paragraphs>194</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Guardianship:   </vt:lpstr>
      <vt:lpstr>Defining Guardianship</vt:lpstr>
      <vt:lpstr>Types of Guardianship</vt:lpstr>
      <vt:lpstr>Types of Guardianship continued…</vt:lpstr>
      <vt:lpstr>Guardianship Continued: What Happens at age 18?</vt:lpstr>
      <vt:lpstr>Guardianship:  When to Consider</vt:lpstr>
      <vt:lpstr>Caregivers Barriers to Filing</vt:lpstr>
      <vt:lpstr>Guardianship Filing in Ohio</vt:lpstr>
      <vt:lpstr>Alternatives to Guardianship</vt:lpstr>
      <vt:lpstr>Responsibilities of the Guardian</vt:lpstr>
      <vt:lpstr>Ohio Revisions to Guardianship</vt:lpstr>
      <vt:lpstr>The Medical Team’s Role </vt:lpstr>
      <vt:lpstr>Local Probate Courts</vt:lpstr>
      <vt:lpstr>References</vt:lpstr>
      <vt:lpstr>Disclaimer:</vt:lpstr>
    </vt:vector>
  </TitlesOfParts>
  <Company>CCHMC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Guardianship:</dc:title>
  <dc:creator>Morales, LaDonna</dc:creator>
  <cp:lastModifiedBy>Morales, LaDonna</cp:lastModifiedBy>
  <cp:revision>36</cp:revision>
  <cp:lastPrinted>2016-02-25T19:41:30Z</cp:lastPrinted>
  <dcterms:created xsi:type="dcterms:W3CDTF">2016-02-25T12:42:25Z</dcterms:created>
  <dcterms:modified xsi:type="dcterms:W3CDTF">2016-02-25T22:02:12Z</dcterms:modified>
</cp:coreProperties>
</file>